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2"/>
  </p:handoutMasterIdLst>
  <p:sldIdLst>
    <p:sldId id="266" r:id="rId2"/>
    <p:sldId id="274" r:id="rId3"/>
    <p:sldId id="297" r:id="rId4"/>
    <p:sldId id="299" r:id="rId5"/>
    <p:sldId id="300" r:id="rId6"/>
    <p:sldId id="303" r:id="rId7"/>
    <p:sldId id="304" r:id="rId8"/>
    <p:sldId id="308" r:id="rId9"/>
    <p:sldId id="309" r:id="rId10"/>
    <p:sldId id="307" r:id="rId1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F79A8-513B-4C00-978C-0246C528FDE6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0687B-F98B-42EE-A63A-73FAAFBEAE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0469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705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894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81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48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864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088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9503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429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4350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97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1195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812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908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2961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47170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1854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1F80B-C948-4E7E-ADBD-DE5D4E84434A}" type="datetimeFigureOut">
              <a:rPr lang="de-DE" smtClean="0"/>
              <a:t>04.08.2026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9D8A9FF-1D9D-4DDF-9F31-45DBB40FF4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426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ensadigital.de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82203" y="696581"/>
            <a:ext cx="939693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de-DE" sz="5400" b="1" dirty="0">
                <a:latin typeface="Arial" panose="020B0604020202020204" pitchFamily="34" charset="0"/>
                <a:ea typeface="Times New Roman" panose="02020603050405020304" pitchFamily="18" charset="0"/>
              </a:rPr>
              <a:t>Elternabend Klasse 5</a:t>
            </a:r>
          </a:p>
          <a:p>
            <a:pPr algn="ctr">
              <a:spcAft>
                <a:spcPts val="0"/>
              </a:spcAft>
            </a:pPr>
            <a:r>
              <a:rPr lang="de-DE" sz="5400" b="1" dirty="0">
                <a:latin typeface="Arial" panose="020B0604020202020204" pitchFamily="34" charset="0"/>
                <a:ea typeface="Times New Roman" panose="02020603050405020304" pitchFamily="18" charset="0"/>
              </a:rPr>
              <a:t>Schuljahr </a:t>
            </a:r>
            <a:r>
              <a:rPr lang="de-DE" sz="5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2026/2027</a:t>
            </a:r>
            <a:endParaRPr lang="de-DE" sz="54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de-DE" sz="54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5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08.06.2026</a:t>
            </a:r>
            <a:r>
              <a:rPr lang="de-DE" sz="54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de-DE" sz="5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de-DE" sz="5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de-DE" sz="5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de-DE" sz="5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de-DE" sz="5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</a:t>
            </a:r>
            <a:r>
              <a:rPr lang="de-DE" sz="5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erzlich Willkommen</a:t>
            </a:r>
          </a:p>
          <a:p>
            <a:pPr algn="ctr">
              <a:spcAft>
                <a:spcPts val="0"/>
              </a:spcAft>
            </a:pPr>
            <a:endParaRPr lang="de-DE" sz="5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566" y="5081344"/>
            <a:ext cx="1677030" cy="162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0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838200" y="103518"/>
            <a:ext cx="10515600" cy="1042628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DE" sz="3600" b="1" dirty="0">
                <a:latin typeface="Arial" panose="020B0604020202020204" pitchFamily="34" charset="0"/>
                <a:ea typeface="Times New Roman" panose="02020603050405020304" pitchFamily="18" charset="0"/>
              </a:rPr>
              <a:t>Programm</a:t>
            </a: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de-DE" sz="36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1010729" y="1277528"/>
            <a:ext cx="10515600" cy="4329641"/>
          </a:xfrm>
        </p:spPr>
        <p:txBody>
          <a:bodyPr>
            <a:normAutofit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1.	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Wer begleitet Ihr Kind?</a:t>
            </a:r>
          </a:p>
          <a:p>
            <a:pPr marL="0" lvl="0" indent="0">
              <a:buNone/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2. 	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Unsere Schule auf einen Blick</a:t>
            </a:r>
          </a:p>
          <a:p>
            <a:pPr>
              <a:tabLst>
                <a:tab pos="457200" algn="l"/>
              </a:tabLst>
            </a:pPr>
            <a:r>
              <a:rPr lang="de-DE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Vorstellung </a:t>
            </a:r>
            <a:r>
              <a:rPr lang="de-DE" sz="1600" dirty="0">
                <a:latin typeface="Arial" panose="020B0604020202020204" pitchFamily="34" charset="0"/>
                <a:ea typeface="Times New Roman" panose="02020603050405020304" pitchFamily="18" charset="0"/>
              </a:rPr>
              <a:t>des Profils der Mittelstufenschule AFS</a:t>
            </a:r>
          </a:p>
          <a:p>
            <a:pPr marL="0" lvl="0" indent="0">
              <a:buNone/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3. 	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Gut informiert bleiben</a:t>
            </a:r>
          </a:p>
          <a:p>
            <a:pPr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Kommunikationswege</a:t>
            </a:r>
            <a:endParaRPr lang="de-DE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4. 	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Der Start in Klasse 5</a:t>
            </a:r>
          </a:p>
          <a:p>
            <a:pPr>
              <a:tabLst>
                <a:tab pos="457200" algn="l"/>
              </a:tabLst>
            </a:pPr>
            <a:r>
              <a:rPr lang="de-DE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Ablauf </a:t>
            </a:r>
            <a:r>
              <a:rPr lang="de-DE" sz="1600" dirty="0">
                <a:latin typeface="Arial" panose="020B0604020202020204" pitchFamily="34" charset="0"/>
                <a:ea typeface="Times New Roman" panose="02020603050405020304" pitchFamily="18" charset="0"/>
              </a:rPr>
              <a:t>1. </a:t>
            </a:r>
            <a:r>
              <a:rPr lang="de-DE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Schulwoche</a:t>
            </a:r>
          </a:p>
          <a:p>
            <a:pPr>
              <a:tabLst>
                <a:tab pos="457200" algn="l"/>
              </a:tabLst>
            </a:pPr>
            <a:r>
              <a:rPr lang="de-DE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Materialliste</a:t>
            </a:r>
          </a:p>
          <a:p>
            <a:pPr>
              <a:tabLst>
                <a:tab pos="457200" algn="l"/>
              </a:tabLst>
            </a:pPr>
            <a:r>
              <a:rPr lang="de-DE" sz="16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Information Mensa</a:t>
            </a:r>
            <a:endParaRPr lang="de-DE" sz="16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  <a:tabLst>
                <a:tab pos="457200" algn="l"/>
              </a:tabLst>
            </a:pP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 	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Fragen &amp; Austausch</a:t>
            </a:r>
            <a:endParaRPr lang="de-DE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1229402" y="3267944"/>
            <a:ext cx="106495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Tx/>
              <a:buChar char="-"/>
            </a:pPr>
            <a:endParaRPr lang="de-DE" sz="20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de-DE" sz="2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0250"/>
            <a:ext cx="1140823" cy="110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4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5351"/>
          </a:xfrm>
        </p:spPr>
        <p:txBody>
          <a:bodyPr>
            <a:no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de-DE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de-DE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Wer begleitet Ihr Kind</a:t>
            </a:r>
            <a:r>
              <a:rPr lang="de-DE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de-DE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4972" y="1418717"/>
            <a:ext cx="8596668" cy="4386860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  <a:tabLst>
                <a:tab pos="457200" algn="l"/>
              </a:tabLst>
            </a:pPr>
            <a:r>
              <a:rPr lang="de-DE" sz="33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Schulleitung</a:t>
            </a:r>
            <a:endParaRPr lang="de-DE" sz="33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1">
              <a:tabLst>
                <a:tab pos="457200" algn="l"/>
              </a:tabLst>
            </a:pPr>
            <a:r>
              <a:rPr lang="de-DE" sz="2900" dirty="0">
                <a:latin typeface="Arial" panose="020B0604020202020204" pitchFamily="34" charset="0"/>
                <a:ea typeface="Times New Roman" panose="02020603050405020304" pitchFamily="18" charset="0"/>
              </a:rPr>
              <a:t>Frau </a:t>
            </a:r>
            <a:r>
              <a:rPr lang="de-DE" sz="290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Langmann</a:t>
            </a:r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(Schulleiterin)</a:t>
            </a:r>
          </a:p>
          <a:p>
            <a:pPr lvl="1">
              <a:tabLst>
                <a:tab pos="457200" algn="l"/>
              </a:tabLst>
            </a:pPr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(stellv. Schulleiter)</a:t>
            </a:r>
            <a:endParaRPr lang="de-DE" sz="2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1">
              <a:tabLst>
                <a:tab pos="457200" algn="l"/>
              </a:tabLst>
            </a:pPr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Frau </a:t>
            </a:r>
            <a:r>
              <a:rPr lang="de-DE" sz="290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Peppler</a:t>
            </a:r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-Schmidt (Konrektorin)</a:t>
            </a:r>
            <a:endParaRPr lang="de-DE" sz="29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7200" lvl="1" indent="0">
              <a:buNone/>
              <a:tabLst>
                <a:tab pos="457200" algn="l"/>
              </a:tabLst>
            </a:pPr>
            <a:endParaRPr lang="de-DE" sz="9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  <a:tabLst>
                <a:tab pos="457200" algn="l"/>
              </a:tabLst>
            </a:pPr>
            <a:r>
              <a:rPr lang="de-DE" sz="3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Schulsozialarbeit </a:t>
            </a:r>
          </a:p>
          <a:p>
            <a:pPr lvl="1">
              <a:tabLst>
                <a:tab pos="457200" algn="l"/>
              </a:tabLst>
            </a:pPr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Frau Ackermann</a:t>
            </a:r>
          </a:p>
          <a:p>
            <a:pPr marL="0" lvl="0" indent="0">
              <a:buNone/>
            </a:pPr>
            <a:endParaRPr lang="de-DE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de-DE" sz="3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UBUS-Kraft</a:t>
            </a:r>
          </a:p>
          <a:p>
            <a:pPr lvl="1"/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Frau </a:t>
            </a:r>
            <a:r>
              <a:rPr lang="de-DE" sz="2900" dirty="0">
                <a:latin typeface="Arial" panose="020B0604020202020204" pitchFamily="34" charset="0"/>
                <a:ea typeface="Times New Roman" panose="02020603050405020304" pitchFamily="18" charset="0"/>
              </a:rPr>
              <a:t>Scheck und Frau Hofmann</a:t>
            </a:r>
            <a:endParaRPr lang="de-DE" sz="29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de-DE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3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Neue Klassenlehrer</a:t>
            </a:r>
          </a:p>
          <a:p>
            <a:pPr lvl="1"/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Frau </a:t>
            </a:r>
            <a:r>
              <a:rPr lang="de-DE" sz="290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Sinning</a:t>
            </a:r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(5aMSS), Frau Wolters (5bMSS), Frau </a:t>
            </a:r>
            <a:r>
              <a:rPr lang="de-DE" sz="290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Roßkamp</a:t>
            </a:r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(5cMSS) und Frau </a:t>
            </a:r>
            <a:r>
              <a:rPr lang="de-DE" sz="2900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Spaney</a:t>
            </a:r>
            <a:r>
              <a:rPr lang="de-DE" sz="2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(5dMSS)	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29681"/>
            <a:ext cx="1172464" cy="113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68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382438"/>
          </a:xfrm>
        </p:spPr>
        <p:txBody>
          <a:bodyPr>
            <a:noAutofit/>
          </a:bodyPr>
          <a:lstStyle/>
          <a:p>
            <a:r>
              <a:rPr lang="de-DE" sz="18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de-DE" sz="18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Unsere Schule auf einen Blick</a:t>
            </a:r>
            <a:endParaRPr lang="de-DE" sz="18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96511" y="1086929"/>
            <a:ext cx="8596668" cy="5555412"/>
          </a:xfrm>
        </p:spPr>
        <p:txBody>
          <a:bodyPr>
            <a:normAutofit fontScale="62500" lnSpcReduction="20000"/>
          </a:bodyPr>
          <a:lstStyle/>
          <a:p>
            <a:pPr marL="0" lvl="0" indent="0"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r>
              <a:rPr lang="de-DE" sz="23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Verschiedene Lernbereichen</a:t>
            </a: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Gesellschaftslehre</a:t>
            </a:r>
            <a:r>
              <a:rPr lang="de-DE" sz="2300" dirty="0">
                <a:latin typeface="Arial" panose="020B0604020202020204" pitchFamily="34" charset="0"/>
                <a:ea typeface="Times New Roman" panose="02020603050405020304" pitchFamily="18" charset="0"/>
              </a:rPr>
              <a:t>, Naturwissenschaften, Musisch-Ästhetisch </a:t>
            </a:r>
            <a:endParaRPr lang="de-DE" sz="23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endParaRPr lang="de-DE" sz="17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23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Binnendifferenzierung ab Klasse 6 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Vorteile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Förderung und Forderung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Durchlässiges System</a:t>
            </a:r>
            <a:endParaRPr lang="de-DE" sz="23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2300" dirty="0">
                <a:latin typeface="Arial" panose="020B0604020202020204" pitchFamily="34" charset="0"/>
                <a:ea typeface="Times New Roman" panose="02020603050405020304" pitchFamily="18" charset="0"/>
              </a:rPr>
              <a:t> 	 </a:t>
            </a:r>
          </a:p>
          <a:p>
            <a:pPr marL="0" lvl="0" indent="0"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r>
              <a:rPr lang="de-DE" sz="2300" b="1" dirty="0">
                <a:latin typeface="Arial" panose="020B0604020202020204" pitchFamily="34" charset="0"/>
                <a:ea typeface="Times New Roman" panose="02020603050405020304" pitchFamily="18" charset="0"/>
              </a:rPr>
              <a:t>Kein </a:t>
            </a:r>
            <a:r>
              <a:rPr lang="de-DE" sz="23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„Sitzenbleiben“ 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bis </a:t>
            </a:r>
            <a:r>
              <a:rPr lang="de-DE" sz="2300" dirty="0">
                <a:latin typeface="Arial" panose="020B0604020202020204" pitchFamily="34" charset="0"/>
                <a:ea typeface="Times New Roman" panose="02020603050405020304" pitchFamily="18" charset="0"/>
              </a:rPr>
              <a:t>Ende Klasse </a:t>
            </a: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7 kein „Sitzenbleiben“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Aufteilung </a:t>
            </a:r>
            <a:r>
              <a:rPr lang="de-DE" sz="2300" dirty="0">
                <a:latin typeface="Arial" panose="020B0604020202020204" pitchFamily="34" charset="0"/>
                <a:ea typeface="Times New Roman" panose="02020603050405020304" pitchFamily="18" charset="0"/>
              </a:rPr>
              <a:t>in Realschul- und Hauptschulklassen </a:t>
            </a: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ab Klasse 8</a:t>
            </a:r>
            <a:endParaRPr lang="de-DE" sz="23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lvl="0" indent="0"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endParaRPr lang="de-DE" sz="17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23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Wahlpflichtangebote</a:t>
            </a: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Ab </a:t>
            </a:r>
            <a:r>
              <a:rPr lang="de-DE" sz="2300" dirty="0">
                <a:latin typeface="Arial" panose="020B0604020202020204" pitchFamily="34" charset="0"/>
                <a:ea typeface="Times New Roman" panose="02020603050405020304" pitchFamily="18" charset="0"/>
              </a:rPr>
              <a:t>Klasse 7 </a:t>
            </a:r>
            <a:endParaRPr lang="de-DE" sz="23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Spanisch</a:t>
            </a:r>
            <a:r>
              <a:rPr lang="de-DE" sz="2300" dirty="0">
                <a:latin typeface="Arial" panose="020B0604020202020204" pitchFamily="34" charset="0"/>
                <a:ea typeface="Times New Roman" panose="02020603050405020304" pitchFamily="18" charset="0"/>
              </a:rPr>
              <a:t>, Nähen, Kochen, Robotik, Holz, Metall, </a:t>
            </a: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Informatik etc.</a:t>
            </a:r>
            <a:endParaRPr lang="de-DE" sz="23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endParaRPr lang="de-DE" sz="17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23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Ganztag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Ab </a:t>
            </a:r>
            <a:r>
              <a:rPr lang="de-DE" sz="2300" dirty="0">
                <a:latin typeface="Arial" panose="020B0604020202020204" pitchFamily="34" charset="0"/>
                <a:ea typeface="Times New Roman" panose="02020603050405020304" pitchFamily="18" charset="0"/>
              </a:rPr>
              <a:t>Klasse </a:t>
            </a: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5 (Anmeldung erfolgt in der ersten Schulwoche) </a:t>
            </a:r>
            <a:r>
              <a:rPr lang="de-DE" sz="23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sz="23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Kostenlose Hausaufgabenbetreuung, viele verschiedene AG-Angebote</a:t>
            </a:r>
            <a:endParaRPr lang="de-DE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60970"/>
            <a:ext cx="829559" cy="80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1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7109"/>
          </a:xfrm>
        </p:spPr>
        <p:txBody>
          <a:bodyPr>
            <a:normAutofit/>
          </a:bodyPr>
          <a:lstStyle/>
          <a:p>
            <a:r>
              <a:rPr lang="de-DE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de-DE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Vorstellung der Mittelstufenschule</a:t>
            </a:r>
            <a:endParaRPr lang="de-DE" sz="24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1276710"/>
            <a:ext cx="8596668" cy="5460520"/>
          </a:xfrm>
        </p:spPr>
        <p:txBody>
          <a:bodyPr>
            <a:normAutofit fontScale="92500" lnSpcReduction="10000"/>
          </a:bodyPr>
          <a:lstStyle/>
          <a:p>
            <a:pPr>
              <a:buSzPts val="1000"/>
              <a:tabLst>
                <a:tab pos="457200" algn="l"/>
              </a:tabLst>
            </a:pP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Aufteilung in Realschul- und Hauptschulklassen ab Klasse 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8</a:t>
            </a:r>
          </a:p>
          <a:p>
            <a:pPr>
              <a:buSzPts val="1000"/>
              <a:tabLst>
                <a:tab pos="457200" algn="l"/>
              </a:tabLst>
            </a:pP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Kooperation mit der Berufsschule 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		ab 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Klasse 8 </a:t>
            </a: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(Reichspräsident Friedrich-Ebert-Schule)</a:t>
            </a:r>
            <a:endParaRPr lang="de-DE" dirty="0">
              <a:latin typeface="Arial" panose="020B0604020202020204" pitchFamily="34" charset="0"/>
              <a:ea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Berufsorientierung</a:t>
            </a:r>
            <a:endParaRPr lang="de-DE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    		frühzeitige 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Auseinandersetzung mit verschiedenen 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Berufsfeldern</a:t>
            </a:r>
            <a:endParaRPr lang="de-DE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praxisorientierter Bildungsgang 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		bis Ende Klasse 9 (Hauptschulabschluss)</a:t>
            </a:r>
            <a:endParaRPr lang="de-DE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mittlerer 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Bildungsgang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bis Ende Klasse 10 (Realschulabschluss)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 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	Übergang 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FOS, Gymnasium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de-DE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Vielfältiges AG-Angebot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	Musik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, Sport, Wertevermittlung /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Sozialtraining (Schule ohne Rassismus-			Schule mit Courage), 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>Natur und Technik (MINT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) etc.</a:t>
            </a:r>
            <a:endParaRPr lang="de-DE" sz="15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buSzPts val="1000"/>
              <a:tabLst>
                <a:tab pos="457200" algn="l"/>
              </a:tabLst>
            </a:pPr>
            <a:r>
              <a:rPr lang="de-DE" sz="19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Präventionsprojekte</a:t>
            </a:r>
            <a:r>
              <a:rPr lang="de-DE" sz="1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1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		Medien</a:t>
            </a:r>
            <a:r>
              <a:rPr lang="de-DE" sz="1900" dirty="0">
                <a:latin typeface="Arial" panose="020B0604020202020204" pitchFamily="34" charset="0"/>
                <a:ea typeface="Times New Roman" panose="02020603050405020304" pitchFamily="18" charset="0"/>
              </a:rPr>
              <a:t>, Gewalt, </a:t>
            </a:r>
            <a:r>
              <a:rPr lang="de-DE" sz="19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Mobbing, Sucht </a:t>
            </a:r>
            <a:endParaRPr lang="de-DE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endParaRPr lang="de-DE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37851"/>
            <a:ext cx="989814" cy="9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7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E60E8-7D23-4B0D-BAA7-22F4C035A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50189"/>
          </a:xfrm>
        </p:spPr>
        <p:txBody>
          <a:bodyPr>
            <a:normAutofit/>
          </a:bodyPr>
          <a:lstStyle/>
          <a:p>
            <a:r>
              <a:rPr lang="de-DE" sz="3200" b="1" dirty="0">
                <a:latin typeface="Arial" panose="020B0604020202020204" pitchFamily="34" charset="0"/>
                <a:ea typeface="Times New Roman" panose="02020603050405020304" pitchFamily="18" charset="0"/>
              </a:rPr>
              <a:t>3. </a:t>
            </a:r>
            <a:r>
              <a:rPr lang="de-DE" sz="3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Gut informiert bleiben</a:t>
            </a:r>
            <a:br>
              <a:rPr lang="de-DE" sz="32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DE" sz="3200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de-DE" sz="24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Kommunikationswege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51C542-2EBA-4BC9-B0D0-FFB45FA37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9" y="1673525"/>
            <a:ext cx="7628767" cy="4477109"/>
          </a:xfrm>
        </p:spPr>
        <p:txBody>
          <a:bodyPr>
            <a:normAutofit fontScale="92500" lnSpcReduction="20000"/>
          </a:bodyPr>
          <a:lstStyle/>
          <a:p>
            <a:pPr marL="0" indent="0">
              <a:buSzPts val="1000"/>
              <a:buNone/>
              <a:tabLst>
                <a:tab pos="457200" algn="l"/>
              </a:tabLst>
            </a:pPr>
            <a:endParaRPr lang="de-DE" sz="20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20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Sekretariat 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Frau </a:t>
            </a:r>
            <a:r>
              <a:rPr lang="de-DE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Zieß</a:t>
            </a: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und Frau </a:t>
            </a:r>
            <a:r>
              <a:rPr lang="de-DE" dirty="0" err="1" smtClean="0">
                <a:latin typeface="Arial" panose="020B0604020202020204" pitchFamily="34" charset="0"/>
                <a:ea typeface="Times New Roman" panose="02020603050405020304" pitchFamily="18" charset="0"/>
              </a:rPr>
              <a:t>Joschko</a:t>
            </a:r>
            <a:endParaRPr lang="de-DE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Tel.: 05622/ 91533-0 oder 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poststelle@schule.hessen.de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endParaRPr lang="de-DE" sz="2000" b="1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20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Schulleitung und Lehrkräfte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Über das Sekretariat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endParaRPr lang="de-DE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20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UNTIS (schulinternes, digitales Kommunikationsmittel)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Zugänge zum Portal erhalten Sie in den ersten Schulwochen</a:t>
            </a:r>
          </a:p>
          <a:p>
            <a:pPr marL="0" indent="0">
              <a:buSzPts val="1000"/>
              <a:buNone/>
              <a:tabLst>
                <a:tab pos="457200" algn="l"/>
              </a:tabLst>
            </a:pPr>
            <a:r>
              <a:rPr lang="de-DE" sz="2000" u="sng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Bei Fragen</a:t>
            </a:r>
            <a:r>
              <a:rPr lang="de-DE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: administration7210@schule.hessen.de</a:t>
            </a:r>
            <a:endParaRPr lang="de-DE" sz="2000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732ACDC-E2EF-45EF-A7FF-BBB4DA549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5656"/>
            <a:ext cx="1342239" cy="129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60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9300A9-31A7-4FFD-A694-ABF83DE7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2551"/>
          </a:xfrm>
        </p:spPr>
        <p:txBody>
          <a:bodyPr>
            <a:normAutofit/>
          </a:bodyPr>
          <a:lstStyle/>
          <a:p>
            <a: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de-DE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Start in Klasse 5</a:t>
            </a:r>
            <a:r>
              <a:rPr lang="de-DE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Ablauf 1. Schulwoche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115414-B35D-41C3-9B63-5187D89E2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1381" y="1863306"/>
            <a:ext cx="9394166" cy="422295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Einschulung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	11.08.2026 um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8.30 Uhr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(Klasse 5aMSS und 5bMSS)</a:t>
            </a:r>
          </a:p>
          <a:p>
            <a:pPr marL="0" indent="0">
              <a:buNone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und </a:t>
            </a:r>
            <a:r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t>10.00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Uhr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(Klasse 5cMSS und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5dMSS) 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	in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der Mensa 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de-DE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r>
              <a:rPr lang="de-DE" sz="20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Begrüßungsmappe</a:t>
            </a:r>
          </a:p>
          <a:p>
            <a:pPr marL="0" indent="0">
              <a:buNone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Klassenlehrerunterricht</a:t>
            </a:r>
          </a:p>
          <a:p>
            <a:pPr marL="0" indent="0">
              <a:buNone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Kennenlernen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der neuen Mitschüler, der Lehrerinnen und Lehrer und der Schule im Allgemeinen</a:t>
            </a: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Begleitung an die Bushaltestelle</a:t>
            </a:r>
          </a:p>
          <a:p>
            <a:pPr marL="0" indent="0">
              <a:buNone/>
            </a:pP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D1D0CE0-083E-41E6-B411-71BA0B8DB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91496"/>
            <a:ext cx="1419000" cy="137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1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8044" y="381636"/>
            <a:ext cx="3088213" cy="796506"/>
          </a:xfrm>
        </p:spPr>
        <p:txBody>
          <a:bodyPr>
            <a:normAutofit fontScale="90000"/>
          </a:bodyPr>
          <a:lstStyle/>
          <a:p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Materialliste</a:t>
            </a: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122EEF5-DF7F-4EC6-A990-5D510C779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91496"/>
            <a:ext cx="1419000" cy="137093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221256" y="1716656"/>
            <a:ext cx="689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840654"/>
              </p:ext>
            </p:extLst>
          </p:nvPr>
        </p:nvGraphicFramePr>
        <p:xfrm>
          <a:off x="3226257" y="146648"/>
          <a:ext cx="5753819" cy="6560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9413">
                  <a:extLst>
                    <a:ext uri="{9D8B030D-6E8A-4147-A177-3AD203B41FA5}">
                      <a16:colId xmlns:a16="http://schemas.microsoft.com/office/drawing/2014/main" val="1550774842"/>
                    </a:ext>
                  </a:extLst>
                </a:gridCol>
                <a:gridCol w="4754406">
                  <a:extLst>
                    <a:ext uri="{9D8B030D-6E8A-4147-A177-3AD203B41FA5}">
                      <a16:colId xmlns:a16="http://schemas.microsoft.com/office/drawing/2014/main" val="1483263663"/>
                    </a:ext>
                  </a:extLst>
                </a:gridCol>
              </a:tblGrid>
              <a:tr h="8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Mathematik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1 x Schreibheft DIN A4 kariert mit Rand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2 x Schnellhefter blau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1 x Geodreieck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1x Zirkel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1x Ringbuchordner schmal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 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extLst>
                  <a:ext uri="{0D108BD9-81ED-4DB2-BD59-A6C34878D82A}">
                    <a16:rowId xmlns:a16="http://schemas.microsoft.com/office/drawing/2014/main" val="3411778214"/>
                  </a:ext>
                </a:extLst>
              </a:tr>
              <a:tr h="4487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Deutsch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2 x Schreibheft DIN A4 liniert mit Rand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2x Schnellhefter rot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 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extLst>
                  <a:ext uri="{0D108BD9-81ED-4DB2-BD59-A6C34878D82A}">
                    <a16:rowId xmlns:a16="http://schemas.microsoft.com/office/drawing/2014/main" val="3854052890"/>
                  </a:ext>
                </a:extLst>
              </a:tr>
              <a:tr h="5982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Englisch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2 x Schreibheft DIN A4 liniert mit Rand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2 x Schnellhefter gelb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1 x DIN A 5 Vokabelheft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 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extLst>
                  <a:ext uri="{0D108BD9-81ED-4DB2-BD59-A6C34878D82A}">
                    <a16:rowId xmlns:a16="http://schemas.microsoft.com/office/drawing/2014/main" val="1796551952"/>
                  </a:ext>
                </a:extLst>
              </a:tr>
              <a:tr h="3107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Gesellschafts-lehre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1 x Schnellhefter dunkelgrün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 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extLst>
                  <a:ext uri="{0D108BD9-81ED-4DB2-BD59-A6C34878D82A}">
                    <a16:rowId xmlns:a16="http://schemas.microsoft.com/office/drawing/2014/main" val="3707888139"/>
                  </a:ext>
                </a:extLst>
              </a:tr>
              <a:tr h="2991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Religion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1 x Schnellhefter weiß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 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extLst>
                  <a:ext uri="{0D108BD9-81ED-4DB2-BD59-A6C34878D82A}">
                    <a16:rowId xmlns:a16="http://schemas.microsoft.com/office/drawing/2014/main" val="484285742"/>
                  </a:ext>
                </a:extLst>
              </a:tr>
              <a:tr h="2991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Arbeitslehre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1 x Schnellhefter hellblau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 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extLst>
                  <a:ext uri="{0D108BD9-81ED-4DB2-BD59-A6C34878D82A}">
                    <a16:rowId xmlns:a16="http://schemas.microsoft.com/office/drawing/2014/main" val="3785380140"/>
                  </a:ext>
                </a:extLst>
              </a:tr>
              <a:tr h="1553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NaWi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1 x Schnellhefter hellgrün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extLst>
                  <a:ext uri="{0D108BD9-81ED-4DB2-BD59-A6C34878D82A}">
                    <a16:rowId xmlns:a16="http://schemas.microsoft.com/office/drawing/2014/main" val="1336243076"/>
                  </a:ext>
                </a:extLst>
              </a:tr>
              <a:tr h="4487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Sport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Turnschuhe mit heller Sohle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>
                          <a:effectLst/>
                        </a:rPr>
                        <a:t>Sporttasche / Sporthose / Sport-Shirt / kl. Handtuch / Trinkflasche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 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extLst>
                  <a:ext uri="{0D108BD9-81ED-4DB2-BD59-A6C34878D82A}">
                    <a16:rowId xmlns:a16="http://schemas.microsoft.com/office/drawing/2014/main" val="4256073916"/>
                  </a:ext>
                </a:extLst>
              </a:tr>
              <a:tr h="27966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de-DE" sz="1050">
                          <a:effectLst/>
                        </a:rPr>
                        <a:t>Allgemein</a:t>
                      </a:r>
                      <a:endParaRPr lang="de-DE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College-Block liniert mit Rand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College-Block kariert mit Rand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Schnellhefter (orange) für die Lernzeit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Umschläge für alle Hefte und Bücher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1x Ringordner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Stift / Tintenroller (radierbar)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Buntstifte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Fine Liner (gelb, blau, rot, grün)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Textmarker (gelb)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</a:t>
                      </a:r>
                      <a:r>
                        <a:rPr lang="de-DE" sz="1050" dirty="0" err="1">
                          <a:effectLst/>
                        </a:rPr>
                        <a:t>Edding</a:t>
                      </a:r>
                      <a:r>
                        <a:rPr lang="de-DE" sz="1050" dirty="0">
                          <a:effectLst/>
                        </a:rPr>
                        <a:t> 3000 (Farbe nach Wahl)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Folienstifte Dicke F, non-permanent (Farbe nach Wahl)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Tintenkiller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Bleistift und 1 x Radiergummi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Lineal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Spitzer 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Kleber (</a:t>
                      </a:r>
                      <a:r>
                        <a:rPr lang="de-DE" sz="1050" dirty="0" err="1">
                          <a:effectLst/>
                        </a:rPr>
                        <a:t>Prittstift</a:t>
                      </a:r>
                      <a:r>
                        <a:rPr lang="de-DE" sz="1050" dirty="0">
                          <a:effectLst/>
                        </a:rPr>
                        <a:t>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1 x Schere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Wingdings" panose="05000000000000000000" pitchFamily="2" charset="2"/>
                        <a:buChar char=""/>
                      </a:pPr>
                      <a:r>
                        <a:rPr lang="de-DE" sz="1050" dirty="0">
                          <a:effectLst/>
                        </a:rPr>
                        <a:t>Postmappe</a:t>
                      </a:r>
                      <a:endParaRPr lang="de-DE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705" marR="42705" marT="0" marB="0"/>
                </a:tc>
                <a:extLst>
                  <a:ext uri="{0D108BD9-81ED-4DB2-BD59-A6C34878D82A}">
                    <a16:rowId xmlns:a16="http://schemas.microsoft.com/office/drawing/2014/main" val="189707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095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05132"/>
          </a:xfrm>
        </p:spPr>
        <p:txBody>
          <a:bodyPr>
            <a:normAutofit fontScale="90000"/>
          </a:bodyPr>
          <a:lstStyle/>
          <a:p>
            <a:r>
              <a:rPr lang="de-DE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Information Mensa</a:t>
            </a: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de-DE" b="1" dirty="0">
                <a:latin typeface="Arial" panose="020B0604020202020204" pitchFamily="34" charset="0"/>
                <a:ea typeface="Times New Roman" panose="02020603050405020304" pitchFamily="18" charset="0"/>
              </a:rPr>
              <a:t>	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1548113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Registrieren und Einloggen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https://mensadigital.de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Das Projekt lautet:			HR2314</a:t>
            </a:r>
          </a:p>
          <a:p>
            <a:pPr marL="0" indent="0">
              <a:buNone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Die Einrichtung lautet:		AFS</a:t>
            </a:r>
          </a:p>
          <a:p>
            <a:pPr marL="0" indent="0">
              <a:buNone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b="1" dirty="0" smtClean="0">
                <a:latin typeface="Arial" panose="020B0604020202020204" pitchFamily="34" charset="0"/>
                <a:cs typeface="Arial" panose="020B0604020202020204" pitchFamily="34" charset="0"/>
              </a:rPr>
              <a:t>Der Freischaltcode lautet:	3456</a:t>
            </a:r>
          </a:p>
          <a:p>
            <a:pPr marL="0" indent="0">
              <a:buNone/>
            </a:pP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Farbige Pflichtfelder müssen ausgefüllt werden!</a:t>
            </a:r>
          </a:p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Sie erhalten Ihre persönlichen Zugangsdaten dann per Email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50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067385-3616-44CC-8D0D-DCC3CBA8A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dirty="0"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lang="de-DE" sz="2800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 Fragen und Austausch</a:t>
            </a:r>
            <a: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de-DE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122EEF5-DF7F-4EC6-A990-5D510C779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190" y="2075435"/>
            <a:ext cx="3360908" cy="324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1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Gelb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362</Words>
  <Application>Microsoft Office PowerPoint</Application>
  <PresentationFormat>Breitbild</PresentationFormat>
  <Paragraphs>154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</vt:lpstr>
      <vt:lpstr>Wingdings 3</vt:lpstr>
      <vt:lpstr>Facette</vt:lpstr>
      <vt:lpstr>PowerPoint-Präsentation</vt:lpstr>
      <vt:lpstr> Programm </vt:lpstr>
      <vt:lpstr>1. Wer begleitet Ihr Kind </vt:lpstr>
      <vt:lpstr>2. Unsere Schule auf einen Blick</vt:lpstr>
      <vt:lpstr> Vorstellung der Mittelstufenschule</vt:lpstr>
      <vt:lpstr>3. Gut informiert bleiben  Kommunikationswege</vt:lpstr>
      <vt:lpstr>4. Start in Klasse 5   Ablauf 1. Schulwoche</vt:lpstr>
      <vt:lpstr>Materialliste </vt:lpstr>
      <vt:lpstr>Information Mensa  </vt:lpstr>
      <vt:lpstr>5. Fragen und Austausch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Anette Rust</dc:creator>
  <cp:lastModifiedBy>Schulleitung</cp:lastModifiedBy>
  <cp:revision>193</cp:revision>
  <cp:lastPrinted>2023-08-31T12:26:54Z</cp:lastPrinted>
  <dcterms:created xsi:type="dcterms:W3CDTF">2020-12-13T18:17:06Z</dcterms:created>
  <dcterms:modified xsi:type="dcterms:W3CDTF">2026-08-04T12:05:48Z</dcterms:modified>
</cp:coreProperties>
</file>